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autoAdjust="0"/>
    <p:restoredTop sz="65446" autoAdjust="0"/>
  </p:normalViewPr>
  <p:slideViewPr>
    <p:cSldViewPr>
      <p:cViewPr varScale="1">
        <p:scale>
          <a:sx n="70" d="100"/>
          <a:sy n="70" d="100"/>
        </p:scale>
        <p:origin x="-112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AA7D4F8-669D-4453-B3A2-277EF3FC9749}" type="slidenum">
              <a:rPr lang="en-US"/>
              <a:pPr/>
              <a:t>‹#›</a:t>
            </a:fld>
            <a:endParaRPr lang="en-US"/>
          </a:p>
        </p:txBody>
      </p:sp>
    </p:spTree>
    <p:extLst>
      <p:ext uri="{BB962C8B-B14F-4D97-AF65-F5344CB8AC3E}">
        <p14:creationId xmlns:p14="http://schemas.microsoft.com/office/powerpoint/2010/main" val="652236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algn="l" rtl="0" eaLnBrk="0" fontAlgn="base" hangingPunct="0">
      <a:spcBef>
        <a:spcPct val="30000"/>
      </a:spcBef>
      <a:spcAft>
        <a:spcPct val="0"/>
      </a:spcAft>
      <a:defRPr sz="1200" kern="1200">
        <a:solidFill>
          <a:schemeClr val="tx1"/>
        </a:solidFill>
        <a:latin typeface="Arial" charset="0"/>
        <a:ea typeface="+mn-ea"/>
        <a:cs typeface="+mn-cs"/>
      </a:defRPr>
    </a:lvl2pPr>
    <a:lvl3pPr algn="l" rtl="0" eaLnBrk="0" fontAlgn="base" hangingPunct="0">
      <a:spcBef>
        <a:spcPct val="30000"/>
      </a:spcBef>
      <a:spcAft>
        <a:spcPct val="0"/>
      </a:spcAft>
      <a:defRPr sz="1200" kern="1200">
        <a:solidFill>
          <a:schemeClr val="tx1"/>
        </a:solidFill>
        <a:latin typeface="Arial" charset="0"/>
        <a:ea typeface="+mn-ea"/>
        <a:cs typeface="+mn-cs"/>
      </a:defRPr>
    </a:lvl3pPr>
    <a:lvl4pPr algn="l" rtl="0" eaLnBrk="0" fontAlgn="base" hangingPunct="0">
      <a:spcBef>
        <a:spcPct val="30000"/>
      </a:spcBef>
      <a:spcAft>
        <a:spcPct val="0"/>
      </a:spcAft>
      <a:defRPr sz="1200" kern="1200">
        <a:solidFill>
          <a:schemeClr val="tx1"/>
        </a:solidFill>
        <a:latin typeface="Arial" charset="0"/>
        <a:ea typeface="+mn-ea"/>
        <a:cs typeface="+mn-cs"/>
      </a:defRPr>
    </a:lvl4pPr>
    <a:lvl5pPr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55916-0099-4127-96C2-B0C97EE136ED}" type="slidenum">
              <a:rPr lang="en-US"/>
              <a:pPr/>
              <a:t>1</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the youth with little to now support, there is a way to access the material.</a:t>
            </a:r>
          </a:p>
          <a:p>
            <a:endParaRPr lang="en-US" baseline="0" dirty="0" smtClean="0"/>
          </a:p>
          <a:p>
            <a:r>
              <a:rPr lang="en-US" baseline="0" dirty="0" smtClean="0"/>
              <a:t>For the busy AST or CEA these modules can be parsed and used to support your in class delivery</a:t>
            </a:r>
            <a:endParaRPr lang="en-US" dirty="0"/>
          </a:p>
        </p:txBody>
      </p:sp>
      <p:sp>
        <p:nvSpPr>
          <p:cNvPr id="4" name="Slide Number Placeholder 3"/>
          <p:cNvSpPr>
            <a:spLocks noGrp="1"/>
          </p:cNvSpPr>
          <p:nvPr>
            <p:ph type="sldNum" sz="quarter" idx="10"/>
          </p:nvPr>
        </p:nvSpPr>
        <p:spPr/>
        <p:txBody>
          <a:bodyPr/>
          <a:lstStyle/>
          <a:p>
            <a:fld id="{AAA7D4F8-669D-4453-B3A2-277EF3FC974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a:t>
            </a:r>
            <a:r>
              <a:rPr lang="en-US" baseline="0" dirty="0" smtClean="0"/>
              <a:t> support for outcome programs from the Organizational Development unit.</a:t>
            </a:r>
            <a:endParaRPr lang="en-US" dirty="0"/>
          </a:p>
        </p:txBody>
      </p:sp>
      <p:sp>
        <p:nvSpPr>
          <p:cNvPr id="4" name="Slide Number Placeholder 3"/>
          <p:cNvSpPr>
            <a:spLocks noGrp="1"/>
          </p:cNvSpPr>
          <p:nvPr>
            <p:ph type="sldNum" sz="quarter" idx="10"/>
          </p:nvPr>
        </p:nvSpPr>
        <p:spPr/>
        <p:txBody>
          <a:bodyPr/>
          <a:lstStyle/>
          <a:p>
            <a:fld id="{AAA7D4F8-669D-4453-B3A2-277EF3FC974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youth select the organization they belong</a:t>
            </a:r>
            <a:r>
              <a:rPr lang="en-US" baseline="0" dirty="0" smtClean="0"/>
              <a:t> to, they are also selecting who will see their verification number.  Ag Science Teachers and County Extension Agents will have access to the verification numbers for students in their program.  Administratively, large stock shows, Extension and FFA will have access to the entire list.</a:t>
            </a:r>
          </a:p>
          <a:p>
            <a:endParaRPr lang="en-US" baseline="0" dirty="0" smtClean="0"/>
          </a:p>
          <a:p>
            <a:r>
              <a:rPr lang="en-US" baseline="0" dirty="0" smtClean="0"/>
              <a:t>If a young person changes counties, or changes programs, etc…. They need to take the test again in order for the verification number to be associated with their new status.</a:t>
            </a:r>
            <a:endParaRPr lang="en-US" dirty="0"/>
          </a:p>
        </p:txBody>
      </p:sp>
      <p:sp>
        <p:nvSpPr>
          <p:cNvPr id="4" name="Slide Number Placeholder 3"/>
          <p:cNvSpPr>
            <a:spLocks noGrp="1"/>
          </p:cNvSpPr>
          <p:nvPr>
            <p:ph type="sldNum" sz="quarter" idx="10"/>
          </p:nvPr>
        </p:nvSpPr>
        <p:spPr/>
        <p:txBody>
          <a:bodyPr/>
          <a:lstStyle/>
          <a:p>
            <a:fld id="{AAA7D4F8-669D-4453-B3A2-277EF3FC974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basic information is gathered every</a:t>
            </a:r>
            <a:r>
              <a:rPr lang="en-US" baseline="0" dirty="0" smtClean="0"/>
              <a:t> time a person is verified.</a:t>
            </a:r>
          </a:p>
          <a:p>
            <a:endParaRPr lang="en-US" baseline="0" dirty="0" smtClean="0"/>
          </a:p>
          <a:p>
            <a:r>
              <a:rPr lang="en-US" baseline="0" dirty="0" smtClean="0"/>
              <a:t>The testing data base is divided into two sections Junior/Senior.  The questions are more difficult respectively.</a:t>
            </a:r>
          </a:p>
          <a:p>
            <a:endParaRPr lang="en-US" baseline="0" dirty="0" smtClean="0"/>
          </a:p>
          <a:p>
            <a:r>
              <a:rPr lang="en-US" baseline="0" dirty="0" smtClean="0"/>
              <a:t>The birth date the student enters determines the data base that is used and the expiration time of the verification number.</a:t>
            </a:r>
            <a:endParaRPr lang="en-US" dirty="0"/>
          </a:p>
        </p:txBody>
      </p:sp>
      <p:sp>
        <p:nvSpPr>
          <p:cNvPr id="4" name="Slide Number Placeholder 3"/>
          <p:cNvSpPr>
            <a:spLocks noGrp="1"/>
          </p:cNvSpPr>
          <p:nvPr>
            <p:ph type="sldNum" sz="quarter" idx="10"/>
          </p:nvPr>
        </p:nvSpPr>
        <p:spPr/>
        <p:txBody>
          <a:bodyPr/>
          <a:lstStyle/>
          <a:p>
            <a:fld id="{AAA7D4F8-669D-4453-B3A2-277EF3FC974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exam is self</a:t>
            </a:r>
            <a:r>
              <a:rPr lang="en-US" baseline="0" dirty="0" smtClean="0"/>
              <a:t> paced and youth will receive their score and the correct answers at the end of the exam.</a:t>
            </a:r>
          </a:p>
          <a:p>
            <a:endParaRPr lang="en-US" baseline="0" dirty="0" smtClean="0"/>
          </a:p>
          <a:p>
            <a:r>
              <a:rPr lang="en-US" baseline="0" dirty="0" smtClean="0"/>
              <a:t>A new set of 10 questions is retrieved from the data base every time the test is taken.</a:t>
            </a:r>
            <a:endParaRPr lang="en-US" dirty="0"/>
          </a:p>
        </p:txBody>
      </p:sp>
      <p:sp>
        <p:nvSpPr>
          <p:cNvPr id="4" name="Slide Number Placeholder 3"/>
          <p:cNvSpPr>
            <a:spLocks noGrp="1"/>
          </p:cNvSpPr>
          <p:nvPr>
            <p:ph type="sldNum" sz="quarter" idx="10"/>
          </p:nvPr>
        </p:nvSpPr>
        <p:spPr/>
        <p:txBody>
          <a:bodyPr/>
          <a:lstStyle/>
          <a:p>
            <a:fld id="{AAA7D4F8-669D-4453-B3A2-277EF3FC974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studen</a:t>
            </a:r>
            <a:r>
              <a:rPr lang="en-US" baseline="0" dirty="0" smtClean="0"/>
              <a:t>t gets less than 8 correct, they will need to take the test again to receive a verification number.  The test can be taken as many times as necessary.</a:t>
            </a:r>
            <a:endParaRPr lang="en-US" dirty="0"/>
          </a:p>
        </p:txBody>
      </p:sp>
      <p:sp>
        <p:nvSpPr>
          <p:cNvPr id="4" name="Slide Number Placeholder 3"/>
          <p:cNvSpPr>
            <a:spLocks noGrp="1"/>
          </p:cNvSpPr>
          <p:nvPr>
            <p:ph type="sldNum" sz="quarter" idx="10"/>
          </p:nvPr>
        </p:nvSpPr>
        <p:spPr/>
        <p:txBody>
          <a:bodyPr/>
          <a:lstStyle/>
          <a:p>
            <a:fld id="{AAA7D4F8-669D-4453-B3A2-277EF3FC974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certificate</a:t>
            </a:r>
            <a:r>
              <a:rPr lang="en-US" baseline="0" dirty="0" smtClean="0"/>
              <a:t> is proof of verification number and can be printed at the </a:t>
            </a:r>
            <a:r>
              <a:rPr lang="en-US" baseline="0" dirty="0" err="1" smtClean="0"/>
              <a:t>conclussion</a:t>
            </a:r>
            <a:r>
              <a:rPr lang="en-US" baseline="0" dirty="0" smtClean="0"/>
              <a:t> of the test.</a:t>
            </a:r>
            <a:endParaRPr lang="en-US" dirty="0"/>
          </a:p>
        </p:txBody>
      </p:sp>
      <p:sp>
        <p:nvSpPr>
          <p:cNvPr id="4" name="Slide Number Placeholder 3"/>
          <p:cNvSpPr>
            <a:spLocks noGrp="1"/>
          </p:cNvSpPr>
          <p:nvPr>
            <p:ph type="sldNum" sz="quarter" idx="10"/>
          </p:nvPr>
        </p:nvSpPr>
        <p:spPr/>
        <p:txBody>
          <a:bodyPr/>
          <a:lstStyle/>
          <a:p>
            <a:fld id="{AAA7D4F8-669D-4453-B3A2-277EF3FC974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Instructors have access to their</a:t>
            </a:r>
            <a:r>
              <a:rPr lang="en-US" baseline="0" dirty="0" smtClean="0"/>
              <a:t> students verification numbers.</a:t>
            </a:r>
            <a:endParaRPr lang="en-US" dirty="0"/>
          </a:p>
        </p:txBody>
      </p:sp>
      <p:sp>
        <p:nvSpPr>
          <p:cNvPr id="4" name="Slide Number Placeholder 3"/>
          <p:cNvSpPr>
            <a:spLocks noGrp="1"/>
          </p:cNvSpPr>
          <p:nvPr>
            <p:ph type="sldNum" sz="quarter" idx="10"/>
          </p:nvPr>
        </p:nvSpPr>
        <p:spPr/>
        <p:txBody>
          <a:bodyPr/>
          <a:lstStyle/>
          <a:p>
            <a:fld id="{AAA7D4F8-669D-4453-B3A2-277EF3FC9749}"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Express the objectives of Verification</a:t>
            </a:r>
          </a:p>
          <a:p>
            <a:endParaRPr lang="en-US" dirty="0" smtClean="0"/>
          </a:p>
          <a:p>
            <a:r>
              <a:rPr lang="en-US" dirty="0" smtClean="0"/>
              <a:t>Along with what</a:t>
            </a:r>
            <a:r>
              <a:rPr lang="en-US" baseline="0" dirty="0" smtClean="0"/>
              <a:t> is printed on the screen, we want the public and our stakeholders to know that our youth are competing fairly with a wholesome product and deserve their support</a:t>
            </a:r>
            <a:endParaRPr lang="en-US" dirty="0"/>
          </a:p>
        </p:txBody>
      </p:sp>
      <p:sp>
        <p:nvSpPr>
          <p:cNvPr id="4" name="Slide Number Placeholder 3"/>
          <p:cNvSpPr>
            <a:spLocks noGrp="1"/>
          </p:cNvSpPr>
          <p:nvPr>
            <p:ph type="sldNum" sz="quarter" idx="10"/>
          </p:nvPr>
        </p:nvSpPr>
        <p:spPr/>
        <p:txBody>
          <a:bodyPr/>
          <a:lstStyle/>
          <a:p>
            <a:fld id="{AAA7D4F8-669D-4453-B3A2-277EF3FC974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we have to teach with</a:t>
            </a:r>
          </a:p>
          <a:p>
            <a:pPr>
              <a:buFontTx/>
              <a:buChar char="-"/>
            </a:pPr>
            <a:r>
              <a:rPr lang="en-US" dirty="0" smtClean="0"/>
              <a:t>Presentations available for edit</a:t>
            </a:r>
          </a:p>
          <a:p>
            <a:pPr>
              <a:buFontTx/>
              <a:buChar char="-"/>
            </a:pPr>
            <a:r>
              <a:rPr lang="en-US" dirty="0" smtClean="0"/>
              <a:t>Branding to use with your local programs</a:t>
            </a:r>
          </a:p>
          <a:p>
            <a:pPr>
              <a:buFontTx/>
              <a:buChar char="-"/>
            </a:pPr>
            <a:r>
              <a:rPr lang="en-US" dirty="0" smtClean="0"/>
              <a:t> Ability</a:t>
            </a:r>
            <a:r>
              <a:rPr lang="en-US" baseline="0" dirty="0" smtClean="0"/>
              <a:t> for all students to have a Quality Counts Experience</a:t>
            </a:r>
          </a:p>
          <a:p>
            <a:pPr>
              <a:buFontTx/>
              <a:buChar char="-"/>
            </a:pPr>
            <a:r>
              <a:rPr lang="en-US" baseline="0" dirty="0" smtClean="0"/>
              <a:t> Support for agency and school accountability</a:t>
            </a:r>
          </a:p>
          <a:p>
            <a:pPr>
              <a:buFontTx/>
              <a:buChar char="-"/>
            </a:pPr>
            <a:r>
              <a:rPr lang="en-US" baseline="0" dirty="0" smtClean="0"/>
              <a:t> Confirmation that the child understands Quality Counts</a:t>
            </a:r>
            <a:endParaRPr lang="en-US" dirty="0" smtClean="0"/>
          </a:p>
        </p:txBody>
      </p:sp>
      <p:sp>
        <p:nvSpPr>
          <p:cNvPr id="4" name="Slide Number Placeholder 3"/>
          <p:cNvSpPr>
            <a:spLocks noGrp="1"/>
          </p:cNvSpPr>
          <p:nvPr>
            <p:ph type="sldNum" sz="quarter" idx="10"/>
          </p:nvPr>
        </p:nvSpPr>
        <p:spPr/>
        <p:txBody>
          <a:bodyPr/>
          <a:lstStyle/>
          <a:p>
            <a:fld id="{AAA7D4F8-669D-4453-B3A2-277EF3FC974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three</a:t>
            </a:r>
            <a:r>
              <a:rPr lang="en-US" baseline="0" dirty="0" smtClean="0"/>
              <a:t> hard copy support pieces.</a:t>
            </a:r>
          </a:p>
          <a:p>
            <a:endParaRPr lang="en-US" dirty="0"/>
          </a:p>
        </p:txBody>
      </p:sp>
      <p:sp>
        <p:nvSpPr>
          <p:cNvPr id="4" name="Slide Number Placeholder 3"/>
          <p:cNvSpPr>
            <a:spLocks noGrp="1"/>
          </p:cNvSpPr>
          <p:nvPr>
            <p:ph type="sldNum" sz="quarter" idx="10"/>
          </p:nvPr>
        </p:nvSpPr>
        <p:spPr/>
        <p:txBody>
          <a:bodyPr/>
          <a:lstStyle/>
          <a:p>
            <a:fld id="{AAA7D4F8-669D-4453-B3A2-277EF3FC974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The</a:t>
            </a:r>
            <a:r>
              <a:rPr lang="en-US" baseline="0" dirty="0" smtClean="0"/>
              <a:t> original book that started the program in 2004</a:t>
            </a:r>
          </a:p>
          <a:p>
            <a:pPr>
              <a:buFontTx/>
              <a:buChar char="-"/>
            </a:pPr>
            <a:r>
              <a:rPr lang="en-US" baseline="0" dirty="0" smtClean="0"/>
              <a:t> With minor edits from original version (updated livestock figures) available for download</a:t>
            </a:r>
          </a:p>
          <a:p>
            <a:pPr>
              <a:buFontTx/>
              <a:buChar char="-"/>
            </a:pPr>
            <a:r>
              <a:rPr lang="en-US" baseline="0" dirty="0" smtClean="0"/>
              <a:t>Print and share with as many people as you like</a:t>
            </a:r>
          </a:p>
          <a:p>
            <a:pPr>
              <a:buFontTx/>
              <a:buChar char="-"/>
            </a:pPr>
            <a:endParaRPr lang="en-US" dirty="0"/>
          </a:p>
        </p:txBody>
      </p:sp>
      <p:sp>
        <p:nvSpPr>
          <p:cNvPr id="4" name="Slide Number Placeholder 3"/>
          <p:cNvSpPr>
            <a:spLocks noGrp="1"/>
          </p:cNvSpPr>
          <p:nvPr>
            <p:ph type="sldNum" sz="quarter" idx="10"/>
          </p:nvPr>
        </p:nvSpPr>
        <p:spPr/>
        <p:txBody>
          <a:bodyPr/>
          <a:lstStyle/>
          <a:p>
            <a:fld id="{AAA7D4F8-669D-4453-B3A2-277EF3FC974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Specifically for</a:t>
            </a:r>
            <a:r>
              <a:rPr lang="en-US" baseline="0" dirty="0" smtClean="0"/>
              <a:t> use with adult audiences</a:t>
            </a:r>
            <a:endParaRPr lang="en-US" dirty="0"/>
          </a:p>
        </p:txBody>
      </p:sp>
      <p:sp>
        <p:nvSpPr>
          <p:cNvPr id="4" name="Slide Number Placeholder 3"/>
          <p:cNvSpPr>
            <a:spLocks noGrp="1"/>
          </p:cNvSpPr>
          <p:nvPr>
            <p:ph type="sldNum" sz="quarter" idx="10"/>
          </p:nvPr>
        </p:nvSpPr>
        <p:spPr/>
        <p:txBody>
          <a:bodyPr/>
          <a:lstStyle/>
          <a:p>
            <a:fld id="{AAA7D4F8-669D-4453-B3A2-277EF3FC974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Brand new.</a:t>
            </a:r>
          </a:p>
          <a:p>
            <a:r>
              <a:rPr lang="en-US" dirty="0" smtClean="0"/>
              <a:t>If you have delivered Quality Counts in the past,</a:t>
            </a:r>
            <a:r>
              <a:rPr lang="en-US" baseline="0" dirty="0" smtClean="0"/>
              <a:t> this will help you put a fresh twist on your educational material</a:t>
            </a:r>
            <a:endParaRPr lang="en-US" dirty="0"/>
          </a:p>
        </p:txBody>
      </p:sp>
      <p:sp>
        <p:nvSpPr>
          <p:cNvPr id="4" name="Slide Number Placeholder 3"/>
          <p:cNvSpPr>
            <a:spLocks noGrp="1"/>
          </p:cNvSpPr>
          <p:nvPr>
            <p:ph type="sldNum" sz="quarter" idx="10"/>
          </p:nvPr>
        </p:nvSpPr>
        <p:spPr/>
        <p:txBody>
          <a:bodyPr/>
          <a:lstStyle/>
          <a:p>
            <a:fld id="{AAA7D4F8-669D-4453-B3A2-277EF3FC974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Done</a:t>
            </a:r>
            <a:r>
              <a:rPr lang="en-US" baseline="0" dirty="0" smtClean="0"/>
              <a:t> for you, for use in the class room or the show clinic….. </a:t>
            </a:r>
          </a:p>
          <a:p>
            <a:r>
              <a:rPr lang="en-US" baseline="0" dirty="0" smtClean="0"/>
              <a:t>Some were created by the Quality Counts Team.</a:t>
            </a:r>
          </a:p>
          <a:p>
            <a:r>
              <a:rPr lang="en-US" baseline="0" dirty="0" smtClean="0"/>
              <a:t>Others were created by educators.</a:t>
            </a:r>
          </a:p>
          <a:p>
            <a:r>
              <a:rPr lang="en-US" baseline="0" dirty="0" smtClean="0"/>
              <a:t>Through slide share you have the opportunity to share your own creativity with your co-workers</a:t>
            </a:r>
          </a:p>
          <a:p>
            <a:endParaRPr lang="en-US" dirty="0"/>
          </a:p>
        </p:txBody>
      </p:sp>
      <p:sp>
        <p:nvSpPr>
          <p:cNvPr id="4" name="Slide Number Placeholder 3"/>
          <p:cNvSpPr>
            <a:spLocks noGrp="1"/>
          </p:cNvSpPr>
          <p:nvPr>
            <p:ph type="sldNum" sz="quarter" idx="10"/>
          </p:nvPr>
        </p:nvSpPr>
        <p:spPr/>
        <p:txBody>
          <a:bodyPr/>
          <a:lstStyle/>
          <a:p>
            <a:fld id="{AAA7D4F8-669D-4453-B3A2-277EF3FC974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Quality Counts should not be a “major show thing”</a:t>
            </a:r>
          </a:p>
          <a:p>
            <a:r>
              <a:rPr lang="en-US" dirty="0" smtClean="0"/>
              <a:t>80%</a:t>
            </a:r>
            <a:r>
              <a:rPr lang="en-US" baseline="0" dirty="0" smtClean="0"/>
              <a:t> of youth livestock are exhibited at local or county shows.</a:t>
            </a:r>
          </a:p>
          <a:p>
            <a:r>
              <a:rPr lang="en-US" baseline="0" dirty="0" smtClean="0"/>
              <a:t>Use these logos to support local branding and implementation of Quality Counts.</a:t>
            </a:r>
          </a:p>
          <a:p>
            <a:endParaRPr lang="en-US" dirty="0"/>
          </a:p>
        </p:txBody>
      </p:sp>
      <p:sp>
        <p:nvSpPr>
          <p:cNvPr id="4" name="Slide Number Placeholder 3"/>
          <p:cNvSpPr>
            <a:spLocks noGrp="1"/>
          </p:cNvSpPr>
          <p:nvPr>
            <p:ph type="sldNum" sz="quarter" idx="10"/>
          </p:nvPr>
        </p:nvSpPr>
        <p:spPr/>
        <p:txBody>
          <a:bodyPr/>
          <a:lstStyle/>
          <a:p>
            <a:fld id="{AAA7D4F8-669D-4453-B3A2-277EF3FC974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eaLnBrk="0" fontAlgn="base" hangingPunct="0">
        <a:spcBef>
          <a:spcPct val="0"/>
        </a:spcBef>
        <a:spcAft>
          <a:spcPct val="0"/>
        </a:spcAft>
        <a:defRPr sz="4800" b="1">
          <a:solidFill>
            <a:srgbClr val="FFFFFF"/>
          </a:solidFill>
          <a:latin typeface="+mj-lt"/>
          <a:ea typeface="+mj-ea"/>
          <a:cs typeface="+mj-cs"/>
        </a:defRPr>
      </a:lvl1pPr>
      <a:lvl2pPr algn="ctr" rtl="0" eaLnBrk="0" fontAlgn="base" hangingPunct="0">
        <a:spcBef>
          <a:spcPct val="0"/>
        </a:spcBef>
        <a:spcAft>
          <a:spcPct val="0"/>
        </a:spcAft>
        <a:defRPr sz="4800" b="1">
          <a:solidFill>
            <a:srgbClr val="FFFFFF"/>
          </a:solidFill>
          <a:latin typeface="Times New Roman" pitchFamily="18" charset="0"/>
        </a:defRPr>
      </a:lvl2pPr>
      <a:lvl3pPr algn="ctr" rtl="0" eaLnBrk="0" fontAlgn="base" hangingPunct="0">
        <a:spcBef>
          <a:spcPct val="0"/>
        </a:spcBef>
        <a:spcAft>
          <a:spcPct val="0"/>
        </a:spcAft>
        <a:defRPr sz="4800" b="1">
          <a:solidFill>
            <a:srgbClr val="FFFFFF"/>
          </a:solidFill>
          <a:latin typeface="Times New Roman" pitchFamily="18" charset="0"/>
        </a:defRPr>
      </a:lvl3pPr>
      <a:lvl4pPr algn="ctr" rtl="0" eaLnBrk="0" fontAlgn="base" hangingPunct="0">
        <a:spcBef>
          <a:spcPct val="0"/>
        </a:spcBef>
        <a:spcAft>
          <a:spcPct val="0"/>
        </a:spcAft>
        <a:defRPr sz="4800" b="1">
          <a:solidFill>
            <a:srgbClr val="FFFFFF"/>
          </a:solidFill>
          <a:latin typeface="Times New Roman" pitchFamily="18" charset="0"/>
        </a:defRPr>
      </a:lvl4pPr>
      <a:lvl5pPr algn="ctr" rtl="0" eaLnBrk="0" fontAlgn="base" hangingPunct="0">
        <a:spcBef>
          <a:spcPct val="0"/>
        </a:spcBef>
        <a:spcAft>
          <a:spcPct val="0"/>
        </a:spcAft>
        <a:defRPr sz="4800" b="1">
          <a:solidFill>
            <a:srgbClr val="FFFFFF"/>
          </a:solidFill>
          <a:latin typeface="Times New Roman" pitchFamily="18" charset="0"/>
        </a:defRPr>
      </a:lvl5pPr>
      <a:lvl6pPr marL="457200" algn="ctr" rtl="0" eaLnBrk="0" fontAlgn="base" hangingPunct="0">
        <a:spcBef>
          <a:spcPct val="0"/>
        </a:spcBef>
        <a:spcAft>
          <a:spcPct val="0"/>
        </a:spcAft>
        <a:defRPr sz="4800" b="1">
          <a:solidFill>
            <a:srgbClr val="FFFFFF"/>
          </a:solidFill>
          <a:latin typeface="Times New Roman" pitchFamily="18" charset="0"/>
        </a:defRPr>
      </a:lvl6pPr>
      <a:lvl7pPr marL="914400" algn="ctr" rtl="0" eaLnBrk="0" fontAlgn="base" hangingPunct="0">
        <a:spcBef>
          <a:spcPct val="0"/>
        </a:spcBef>
        <a:spcAft>
          <a:spcPct val="0"/>
        </a:spcAft>
        <a:defRPr sz="4800" b="1">
          <a:solidFill>
            <a:srgbClr val="FFFFFF"/>
          </a:solidFill>
          <a:latin typeface="Times New Roman" pitchFamily="18" charset="0"/>
        </a:defRPr>
      </a:lvl7pPr>
      <a:lvl8pPr marL="1371600" algn="ctr" rtl="0" eaLnBrk="0" fontAlgn="base" hangingPunct="0">
        <a:spcBef>
          <a:spcPct val="0"/>
        </a:spcBef>
        <a:spcAft>
          <a:spcPct val="0"/>
        </a:spcAft>
        <a:defRPr sz="4800" b="1">
          <a:solidFill>
            <a:srgbClr val="FFFFFF"/>
          </a:solidFill>
          <a:latin typeface="Times New Roman" pitchFamily="18" charset="0"/>
        </a:defRPr>
      </a:lvl8pPr>
      <a:lvl9pPr marL="1828800" algn="ctr" rtl="0" eaLnBrk="0" fontAlgn="base" hangingPunct="0">
        <a:spcBef>
          <a:spcPct val="0"/>
        </a:spcBef>
        <a:spcAft>
          <a:spcPct val="0"/>
        </a:spcAft>
        <a:defRPr sz="4800" b="1">
          <a:solidFill>
            <a:srgbClr val="FFFFFF"/>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342900" indent="-342900" algn="l" rtl="0" eaLnBrk="0" fontAlgn="base" hangingPunct="0">
        <a:spcBef>
          <a:spcPct val="20000"/>
        </a:spcBef>
        <a:spcAft>
          <a:spcPct val="0"/>
        </a:spcAft>
        <a:buChar char="•"/>
        <a:defRPr sz="3200">
          <a:solidFill>
            <a:schemeClr val="tx1"/>
          </a:solidFill>
          <a:latin typeface="+mn-lt"/>
        </a:defRPr>
      </a:lvl2pPr>
      <a:lvl3pPr marL="342900" indent="-342900" algn="l" rtl="0" eaLnBrk="0" fontAlgn="base" hangingPunct="0">
        <a:spcBef>
          <a:spcPct val="20000"/>
        </a:spcBef>
        <a:spcAft>
          <a:spcPct val="0"/>
        </a:spcAft>
        <a:buChar char="•"/>
        <a:defRPr sz="3200">
          <a:solidFill>
            <a:schemeClr val="tx1"/>
          </a:solidFill>
          <a:latin typeface="+mn-lt"/>
        </a:defRPr>
      </a:lvl3pPr>
      <a:lvl4pPr marL="342900" indent="-342900" algn="l" rtl="0" eaLnBrk="0" fontAlgn="base" hangingPunct="0">
        <a:spcBef>
          <a:spcPct val="20000"/>
        </a:spcBef>
        <a:spcAft>
          <a:spcPct val="0"/>
        </a:spcAft>
        <a:buChar char="•"/>
        <a:defRPr sz="3200">
          <a:solidFill>
            <a:schemeClr val="tx1"/>
          </a:solidFill>
          <a:latin typeface="+mn-lt"/>
        </a:defRPr>
      </a:lvl4pPr>
      <a:lvl5pPr marL="342900" indent="-342900" algn="l" rtl="0" eaLnBrk="0" fontAlgn="base" hangingPunct="0">
        <a:spcBef>
          <a:spcPct val="20000"/>
        </a:spcBef>
        <a:spcAft>
          <a:spcPct val="0"/>
        </a:spcAft>
        <a:buChar char="•"/>
        <a:defRPr sz="3200">
          <a:solidFill>
            <a:schemeClr val="tx1"/>
          </a:solidFill>
          <a:latin typeface="+mn-lt"/>
        </a:defRPr>
      </a:lvl5pPr>
      <a:lvl6pPr marL="800100" indent="-342900" algn="l" rtl="0" eaLnBrk="0" fontAlgn="base" hangingPunct="0">
        <a:spcBef>
          <a:spcPct val="20000"/>
        </a:spcBef>
        <a:spcAft>
          <a:spcPct val="0"/>
        </a:spcAft>
        <a:buChar char="•"/>
        <a:defRPr sz="3200">
          <a:solidFill>
            <a:schemeClr val="tx1"/>
          </a:solidFill>
          <a:latin typeface="+mn-lt"/>
        </a:defRPr>
      </a:lvl6pPr>
      <a:lvl7pPr marL="1257300" indent="-342900" algn="l" rtl="0" eaLnBrk="0" fontAlgn="base" hangingPunct="0">
        <a:spcBef>
          <a:spcPct val="20000"/>
        </a:spcBef>
        <a:spcAft>
          <a:spcPct val="0"/>
        </a:spcAft>
        <a:buChar char="•"/>
        <a:defRPr sz="3200">
          <a:solidFill>
            <a:schemeClr val="tx1"/>
          </a:solidFill>
          <a:latin typeface="+mn-lt"/>
        </a:defRPr>
      </a:lvl7pPr>
      <a:lvl8pPr marL="1714500" indent="-342900" algn="l" rtl="0" eaLnBrk="0" fontAlgn="base" hangingPunct="0">
        <a:spcBef>
          <a:spcPct val="20000"/>
        </a:spcBef>
        <a:spcAft>
          <a:spcPct val="0"/>
        </a:spcAft>
        <a:buChar char="•"/>
        <a:defRPr sz="3200">
          <a:solidFill>
            <a:schemeClr val="tx1"/>
          </a:solidFill>
          <a:latin typeface="+mn-lt"/>
        </a:defRPr>
      </a:lvl8pPr>
      <a:lvl9pPr marL="2171700" indent="-342900" algn="l" rtl="0" eaLnBrk="0" fontAlgn="base" hangingPunct="0">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gif"/><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xfrm>
            <a:off x="685800" y="2130425"/>
            <a:ext cx="7772400" cy="1477328"/>
          </a:xfrm>
          <a:noFill/>
          <a:ln>
            <a:miter lim="800000"/>
            <a:headEnd/>
            <a:tailEnd/>
          </a:ln>
        </p:spPr>
        <p:txBody>
          <a:bodyPr vert="horz" wrap="square" lIns="0" tIns="0" rIns="0" bIns="0" numCol="1" anchor="t" anchorCtr="0" compatLnSpc="1">
            <a:prstTxWarp prst="textNoShape">
              <a:avLst/>
            </a:prstTxWarp>
            <a:spAutoFit/>
          </a:bodyPr>
          <a:lstStyle/>
          <a:p>
            <a:pPr defTabSz="381000"/>
            <a:r>
              <a:rPr lang="en-US" b="0" dirty="0" smtClean="0">
                <a:solidFill>
                  <a:srgbClr val="3333CC"/>
                </a:solidFill>
              </a:rPr>
              <a:t>Quality Counts 2011 </a:t>
            </a:r>
            <a:br>
              <a:rPr lang="en-US" b="0" dirty="0" smtClean="0">
                <a:solidFill>
                  <a:srgbClr val="3333CC"/>
                </a:solidFill>
              </a:rPr>
            </a:br>
            <a:r>
              <a:rPr lang="en-US" b="0" dirty="0" smtClean="0">
                <a:solidFill>
                  <a:srgbClr val="3333CC"/>
                </a:solidFill>
              </a:rPr>
              <a:t>VERIFICATION!</a:t>
            </a:r>
            <a:endParaRPr lang="en-US" b="0" dirty="0">
              <a:solidFill>
                <a:srgbClr val="3333CC"/>
              </a:solidFill>
            </a:endParaRPr>
          </a:p>
        </p:txBody>
      </p:sp>
      <p:sp>
        <p:nvSpPr>
          <p:cNvPr id="3076" name="Rectangle 4"/>
          <p:cNvSpPr>
            <a:spLocks noGrp="1" noChangeArrowheads="1"/>
          </p:cNvSpPr>
          <p:nvPr>
            <p:ph type="subTitle" idx="1"/>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endParaRPr lang="en-US" sz="2800" dirty="0">
              <a:solidFill>
                <a:srgbClr val="3333CC"/>
              </a:solidFill>
              <a:latin typeface="Times New Roman" pitchFamily="18" charset="0"/>
            </a:endParaRPr>
          </a:p>
          <a:p>
            <a:pPr>
              <a:buFontTx/>
              <a:buChar char=" "/>
            </a:pPr>
            <a:r>
              <a:rPr lang="en-US" sz="2800" dirty="0" smtClean="0">
                <a:solidFill>
                  <a:srgbClr val="3333CC"/>
                </a:solidFill>
                <a:latin typeface="Times New Roman" pitchFamily="18" charset="0"/>
              </a:rPr>
              <a:t>Created by: Kevin D. Chilek, </a:t>
            </a:r>
          </a:p>
          <a:p>
            <a:pPr>
              <a:buFontTx/>
              <a:buChar char=" "/>
            </a:pPr>
            <a:r>
              <a:rPr lang="en-US" sz="2800" dirty="0" smtClean="0">
                <a:solidFill>
                  <a:srgbClr val="3333CC"/>
                </a:solidFill>
                <a:latin typeface="Times New Roman" pitchFamily="18" charset="0"/>
              </a:rPr>
              <a:t>Extension Program Specialist 4-H</a:t>
            </a:r>
            <a:endParaRPr lang="en-US" sz="2800" dirty="0">
              <a:solidFill>
                <a:srgbClr val="3333CC"/>
              </a:solidFill>
              <a:latin typeface="Times New Roman" pitchFamily="18" charset="0"/>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dirty="0" smtClean="0">
                <a:solidFill>
                  <a:srgbClr val="3333CC"/>
                </a:solidFill>
              </a:rPr>
              <a:t>Online Training</a:t>
            </a:r>
            <a:endParaRPr lang="en-US" dirty="0">
              <a:solidFill>
                <a:srgbClr val="3333CC"/>
              </a:solidFill>
            </a:endParaRPr>
          </a:p>
        </p:txBody>
      </p:sp>
      <p:sp>
        <p:nvSpPr>
          <p:cNvPr id="3" name="Content Placeholder 2"/>
          <p:cNvSpPr>
            <a:spLocks noGrp="1"/>
          </p:cNvSpPr>
          <p:nvPr>
            <p:ph idx="1"/>
          </p:nvPr>
        </p:nvSpPr>
        <p:spPr>
          <a:xfrm>
            <a:off x="4114800" y="2438400"/>
            <a:ext cx="4572000" cy="3810000"/>
          </a:xfrm>
        </p:spPr>
        <p:txBody>
          <a:bodyPr/>
          <a:lstStyle/>
          <a:p>
            <a:r>
              <a:rPr lang="en-US" dirty="0" smtClean="0"/>
              <a:t>Two hour online experience self led</a:t>
            </a:r>
          </a:p>
          <a:p>
            <a:r>
              <a:rPr lang="en-US" dirty="0" smtClean="0"/>
              <a:t>For support of in class teaching</a:t>
            </a:r>
          </a:p>
          <a:p>
            <a:r>
              <a:rPr lang="en-US" dirty="0" smtClean="0"/>
              <a:t>Enough education to pass the test</a:t>
            </a:r>
          </a:p>
          <a:p>
            <a:pPr lvl="5"/>
            <a:endParaRPr lang="en-US" dirty="0"/>
          </a:p>
        </p:txBody>
      </p:sp>
      <p:pic>
        <p:nvPicPr>
          <p:cNvPr id="95234" name="Picture 2" descr="http://qualitycounts.tamu.edu/files/2010/11/Button11-150x150.jpg"/>
          <p:cNvPicPr>
            <a:picLocks noChangeAspect="1" noChangeArrowheads="1"/>
          </p:cNvPicPr>
          <p:nvPr/>
        </p:nvPicPr>
        <p:blipFill>
          <a:blip r:embed="rId3" cstate="print"/>
          <a:srcRect/>
          <a:stretch>
            <a:fillRect/>
          </a:stretch>
        </p:blipFill>
        <p:spPr bwMode="auto">
          <a:xfrm>
            <a:off x="457200" y="2590800"/>
            <a:ext cx="3276600" cy="3276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p:cNvPicPr>
            <a:picLocks noChangeAspect="1" noChangeArrowheads="1"/>
          </p:cNvPicPr>
          <p:nvPr/>
        </p:nvPicPr>
        <p:blipFill>
          <a:blip r:embed="rId3" cstate="print"/>
          <a:srcRect/>
          <a:stretch>
            <a:fillRect/>
          </a:stretch>
        </p:blipFill>
        <p:spPr bwMode="auto">
          <a:xfrm>
            <a:off x="76201" y="2362200"/>
            <a:ext cx="2962168" cy="2819400"/>
          </a:xfrm>
          <a:prstGeom prst="rect">
            <a:avLst/>
          </a:prstGeom>
          <a:noFill/>
          <a:ln w="9525">
            <a:noFill/>
            <a:miter lim="800000"/>
            <a:headEnd/>
            <a:tailEnd/>
          </a:ln>
        </p:spPr>
      </p:pic>
      <p:sp>
        <p:nvSpPr>
          <p:cNvPr id="2" name="Title 1"/>
          <p:cNvSpPr>
            <a:spLocks noGrp="1"/>
          </p:cNvSpPr>
          <p:nvPr>
            <p:ph type="title"/>
          </p:nvPr>
        </p:nvSpPr>
        <p:spPr>
          <a:xfrm>
            <a:off x="457200" y="1219200"/>
            <a:ext cx="8229600" cy="1143000"/>
          </a:xfrm>
        </p:spPr>
        <p:txBody>
          <a:bodyPr/>
          <a:lstStyle/>
          <a:p>
            <a:r>
              <a:rPr lang="en-US" dirty="0" smtClean="0">
                <a:solidFill>
                  <a:srgbClr val="3333CC"/>
                </a:solidFill>
              </a:rPr>
              <a:t>Evaluation</a:t>
            </a:r>
            <a:endParaRPr lang="en-US" dirty="0">
              <a:solidFill>
                <a:srgbClr val="3333CC"/>
              </a:solidFill>
            </a:endParaRPr>
          </a:p>
        </p:txBody>
      </p:sp>
      <p:sp>
        <p:nvSpPr>
          <p:cNvPr id="3" name="Content Placeholder 2"/>
          <p:cNvSpPr>
            <a:spLocks noGrp="1"/>
          </p:cNvSpPr>
          <p:nvPr>
            <p:ph idx="1"/>
          </p:nvPr>
        </p:nvSpPr>
        <p:spPr>
          <a:xfrm>
            <a:off x="3200400" y="2438400"/>
            <a:ext cx="5486400" cy="3733800"/>
          </a:xfrm>
        </p:spPr>
        <p:txBody>
          <a:bodyPr>
            <a:normAutofit fontScale="92500" lnSpcReduction="20000"/>
          </a:bodyPr>
          <a:lstStyle/>
          <a:p>
            <a:r>
              <a:rPr lang="en-US" dirty="0" smtClean="0"/>
              <a:t>Linked to Organizational Development</a:t>
            </a:r>
          </a:p>
          <a:p>
            <a:r>
              <a:rPr lang="en-US" dirty="0" err="1" smtClean="0"/>
              <a:t>Pdf</a:t>
            </a:r>
            <a:r>
              <a:rPr lang="en-US" dirty="0" smtClean="0"/>
              <a:t> evaluations ready to print</a:t>
            </a:r>
          </a:p>
          <a:p>
            <a:r>
              <a:rPr lang="en-US" dirty="0" err="1" smtClean="0"/>
              <a:t>Scanable</a:t>
            </a:r>
            <a:r>
              <a:rPr lang="en-US" dirty="0" smtClean="0"/>
              <a:t> surveys with support form OD</a:t>
            </a:r>
          </a:p>
          <a:p>
            <a:r>
              <a:rPr lang="en-US" dirty="0" smtClean="0"/>
              <a:t>Supports Outcome Plans</a:t>
            </a:r>
          </a:p>
          <a:p>
            <a:r>
              <a:rPr lang="en-US" dirty="0" smtClean="0"/>
              <a:t>Pre-made for knowledge gained and behavior change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dirty="0" smtClean="0">
                <a:solidFill>
                  <a:srgbClr val="3333CC"/>
                </a:solidFill>
              </a:rPr>
              <a:t>The TEST!!!</a:t>
            </a:r>
            <a:endParaRPr lang="en-US" dirty="0">
              <a:solidFill>
                <a:srgbClr val="3333CC"/>
              </a:solidFill>
            </a:endParaRPr>
          </a:p>
        </p:txBody>
      </p:sp>
      <p:pic>
        <p:nvPicPr>
          <p:cNvPr id="91137" name="Picture 1"/>
          <p:cNvPicPr>
            <a:picLocks noChangeAspect="1" noChangeArrowheads="1"/>
          </p:cNvPicPr>
          <p:nvPr/>
        </p:nvPicPr>
        <p:blipFill>
          <a:blip r:embed="rId3" cstate="print"/>
          <a:srcRect/>
          <a:stretch>
            <a:fillRect/>
          </a:stretch>
        </p:blipFill>
        <p:spPr bwMode="auto">
          <a:xfrm>
            <a:off x="381000" y="2286000"/>
            <a:ext cx="4710545" cy="3657600"/>
          </a:xfrm>
          <a:prstGeom prst="rect">
            <a:avLst/>
          </a:prstGeom>
          <a:noFill/>
          <a:ln w="9525">
            <a:noFill/>
            <a:miter lim="800000"/>
            <a:headEnd/>
            <a:tailEnd/>
          </a:ln>
        </p:spPr>
      </p:pic>
      <p:sp>
        <p:nvSpPr>
          <p:cNvPr id="5" name="TextBox 4"/>
          <p:cNvSpPr txBox="1"/>
          <p:nvPr/>
        </p:nvSpPr>
        <p:spPr>
          <a:xfrm>
            <a:off x="5257800" y="2286000"/>
            <a:ext cx="3581400" cy="4007251"/>
          </a:xfrm>
          <a:prstGeom prst="rect">
            <a:avLst/>
          </a:prstGeom>
          <a:noFill/>
        </p:spPr>
        <p:txBody>
          <a:bodyPr wrap="square" rtlCol="0">
            <a:spAutoFit/>
          </a:bodyPr>
          <a:lstStyle/>
          <a:p>
            <a:pPr marL="342900" indent="-342900">
              <a:spcBef>
                <a:spcPct val="20000"/>
              </a:spcBef>
              <a:buChar char="•"/>
            </a:pPr>
            <a:r>
              <a:rPr lang="en-US" sz="2400" dirty="0">
                <a:latin typeface="+mn-lt"/>
              </a:rPr>
              <a:t>Choose your organization</a:t>
            </a:r>
          </a:p>
          <a:p>
            <a:pPr marL="800100" lvl="2" indent="-342900">
              <a:spcBef>
                <a:spcPct val="20000"/>
              </a:spcBef>
              <a:buFont typeface="Arial" pitchFamily="34" charset="0"/>
              <a:buChar char="•"/>
            </a:pPr>
            <a:r>
              <a:rPr lang="en-US" sz="2400" dirty="0">
                <a:latin typeface="+mn-lt"/>
              </a:rPr>
              <a:t>4-H, FFA, or Both</a:t>
            </a:r>
          </a:p>
          <a:p>
            <a:pPr marL="800100" lvl="2" indent="-342900">
              <a:spcBef>
                <a:spcPct val="20000"/>
              </a:spcBef>
              <a:buFont typeface="Arial" pitchFamily="34" charset="0"/>
              <a:buChar char="•"/>
            </a:pPr>
            <a:r>
              <a:rPr lang="en-US" sz="2400" dirty="0">
                <a:latin typeface="+mn-lt"/>
              </a:rPr>
              <a:t>This determines which organization has access to your verification information</a:t>
            </a:r>
          </a:p>
          <a:p>
            <a:pPr marL="800100" lvl="2" indent="-342900">
              <a:spcBef>
                <a:spcPct val="20000"/>
              </a:spcBef>
              <a:buFont typeface="Arial" pitchFamily="34" charset="0"/>
              <a:buChar char="•"/>
            </a:pPr>
            <a:r>
              <a:rPr lang="en-US" sz="2400" dirty="0">
                <a:latin typeface="+mn-lt"/>
              </a:rPr>
              <a:t>When in doubt, choose both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r>
              <a:rPr lang="en-US" dirty="0" smtClean="0">
                <a:solidFill>
                  <a:srgbClr val="3333CC"/>
                </a:solidFill>
              </a:rPr>
              <a:t>The Test</a:t>
            </a:r>
            <a:endParaRPr lang="en-US" dirty="0">
              <a:solidFill>
                <a:srgbClr val="3333CC"/>
              </a:solidFill>
            </a:endParaRPr>
          </a:p>
        </p:txBody>
      </p:sp>
      <p:sp>
        <p:nvSpPr>
          <p:cNvPr id="3" name="Content Placeholder 2"/>
          <p:cNvSpPr>
            <a:spLocks noGrp="1"/>
          </p:cNvSpPr>
          <p:nvPr>
            <p:ph idx="1"/>
          </p:nvPr>
        </p:nvSpPr>
        <p:spPr>
          <a:xfrm>
            <a:off x="5410200" y="2514600"/>
            <a:ext cx="3352800" cy="3733800"/>
          </a:xfrm>
        </p:spPr>
        <p:txBody>
          <a:bodyPr/>
          <a:lstStyle/>
          <a:p>
            <a:r>
              <a:rPr lang="en-US" dirty="0" smtClean="0"/>
              <a:t>Enter your basic information</a:t>
            </a:r>
            <a:endParaRPr lang="en-US" dirty="0"/>
          </a:p>
        </p:txBody>
      </p:sp>
      <p:pic>
        <p:nvPicPr>
          <p:cNvPr id="100354" name="Picture 2"/>
          <p:cNvPicPr>
            <a:picLocks noChangeAspect="1" noChangeArrowheads="1"/>
          </p:cNvPicPr>
          <p:nvPr/>
        </p:nvPicPr>
        <p:blipFill>
          <a:blip r:embed="rId3" cstate="print"/>
          <a:srcRect/>
          <a:stretch>
            <a:fillRect/>
          </a:stretch>
        </p:blipFill>
        <p:spPr bwMode="auto">
          <a:xfrm>
            <a:off x="228600" y="2514600"/>
            <a:ext cx="4808682" cy="3733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r>
              <a:rPr lang="en-US" dirty="0" smtClean="0">
                <a:solidFill>
                  <a:srgbClr val="3333CC"/>
                </a:solidFill>
              </a:rPr>
              <a:t>The Test</a:t>
            </a:r>
            <a:endParaRPr lang="en-US" dirty="0">
              <a:solidFill>
                <a:srgbClr val="3333CC"/>
              </a:solidFill>
            </a:endParaRPr>
          </a:p>
        </p:txBody>
      </p:sp>
      <p:sp>
        <p:nvSpPr>
          <p:cNvPr id="3" name="Content Placeholder 2"/>
          <p:cNvSpPr>
            <a:spLocks noGrp="1"/>
          </p:cNvSpPr>
          <p:nvPr>
            <p:ph idx="1"/>
          </p:nvPr>
        </p:nvSpPr>
        <p:spPr>
          <a:xfrm>
            <a:off x="5410200" y="2514600"/>
            <a:ext cx="3352800" cy="3733800"/>
          </a:xfrm>
        </p:spPr>
        <p:txBody>
          <a:bodyPr>
            <a:normAutofit fontScale="92500" lnSpcReduction="10000"/>
          </a:bodyPr>
          <a:lstStyle/>
          <a:p>
            <a:r>
              <a:rPr lang="en-US" dirty="0" smtClean="0"/>
              <a:t>Take the test</a:t>
            </a:r>
          </a:p>
          <a:p>
            <a:r>
              <a:rPr lang="en-US" dirty="0" smtClean="0"/>
              <a:t>After each question you will save and continue</a:t>
            </a:r>
          </a:p>
          <a:p>
            <a:r>
              <a:rPr lang="en-US" dirty="0" smtClean="0"/>
              <a:t>At the end you will submit the exam</a:t>
            </a:r>
            <a:endParaRPr lang="en-US" dirty="0"/>
          </a:p>
        </p:txBody>
      </p:sp>
      <p:pic>
        <p:nvPicPr>
          <p:cNvPr id="101378" name="Picture 2"/>
          <p:cNvPicPr>
            <a:picLocks noChangeAspect="1" noChangeArrowheads="1"/>
          </p:cNvPicPr>
          <p:nvPr/>
        </p:nvPicPr>
        <p:blipFill>
          <a:blip r:embed="rId3" cstate="print"/>
          <a:srcRect/>
          <a:stretch>
            <a:fillRect/>
          </a:stretch>
        </p:blipFill>
        <p:spPr bwMode="auto">
          <a:xfrm>
            <a:off x="228600" y="2362200"/>
            <a:ext cx="4710545" cy="3657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r>
              <a:rPr lang="en-US" dirty="0" smtClean="0">
                <a:solidFill>
                  <a:srgbClr val="3333CC"/>
                </a:solidFill>
              </a:rPr>
              <a:t>The Test</a:t>
            </a:r>
            <a:endParaRPr lang="en-US" dirty="0">
              <a:solidFill>
                <a:srgbClr val="3333CC"/>
              </a:solidFill>
            </a:endParaRPr>
          </a:p>
        </p:txBody>
      </p:sp>
      <p:sp>
        <p:nvSpPr>
          <p:cNvPr id="3" name="Content Placeholder 2"/>
          <p:cNvSpPr>
            <a:spLocks noGrp="1"/>
          </p:cNvSpPr>
          <p:nvPr>
            <p:ph idx="1"/>
          </p:nvPr>
        </p:nvSpPr>
        <p:spPr>
          <a:xfrm>
            <a:off x="5410200" y="2514600"/>
            <a:ext cx="3352800" cy="3733800"/>
          </a:xfrm>
        </p:spPr>
        <p:txBody>
          <a:bodyPr>
            <a:normAutofit fontScale="77500" lnSpcReduction="20000"/>
          </a:bodyPr>
          <a:lstStyle/>
          <a:p>
            <a:r>
              <a:rPr lang="en-US" dirty="0" smtClean="0"/>
              <a:t>You will be shown the correct answers to the exam</a:t>
            </a:r>
          </a:p>
          <a:p>
            <a:r>
              <a:rPr lang="en-US" dirty="0" smtClean="0"/>
              <a:t>Assuming you get 8 questions correct you will go on to print a certificate and receive a verification number</a:t>
            </a:r>
            <a:endParaRPr lang="en-US" dirty="0"/>
          </a:p>
        </p:txBody>
      </p:sp>
      <p:pic>
        <p:nvPicPr>
          <p:cNvPr id="102402" name="Picture 2"/>
          <p:cNvPicPr>
            <a:picLocks noChangeAspect="1" noChangeArrowheads="1"/>
          </p:cNvPicPr>
          <p:nvPr/>
        </p:nvPicPr>
        <p:blipFill>
          <a:blip r:embed="rId3" cstate="print"/>
          <a:srcRect/>
          <a:stretch>
            <a:fillRect/>
          </a:stretch>
        </p:blipFill>
        <p:spPr bwMode="auto">
          <a:xfrm>
            <a:off x="152400" y="2362200"/>
            <a:ext cx="4648200" cy="360919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r>
              <a:rPr lang="en-US" dirty="0" smtClean="0">
                <a:solidFill>
                  <a:srgbClr val="3333CC"/>
                </a:solidFill>
              </a:rPr>
              <a:t>Verification</a:t>
            </a:r>
            <a:endParaRPr lang="en-US" dirty="0">
              <a:solidFill>
                <a:srgbClr val="3333CC"/>
              </a:solidFill>
            </a:endParaRPr>
          </a:p>
        </p:txBody>
      </p:sp>
      <p:sp>
        <p:nvSpPr>
          <p:cNvPr id="3" name="Content Placeholder 2"/>
          <p:cNvSpPr>
            <a:spLocks noGrp="1"/>
          </p:cNvSpPr>
          <p:nvPr>
            <p:ph idx="1"/>
          </p:nvPr>
        </p:nvSpPr>
        <p:spPr>
          <a:xfrm>
            <a:off x="5410200" y="2514600"/>
            <a:ext cx="3352800" cy="3733800"/>
          </a:xfrm>
        </p:spPr>
        <p:txBody>
          <a:bodyPr>
            <a:normAutofit lnSpcReduction="10000"/>
          </a:bodyPr>
          <a:lstStyle/>
          <a:p>
            <a:r>
              <a:rPr lang="en-US" dirty="0" smtClean="0"/>
              <a:t>When you are done, you will be able to print a certificate similar to this, with your verification number</a:t>
            </a:r>
            <a:endParaRPr lang="en-US" dirty="0"/>
          </a:p>
        </p:txBody>
      </p:sp>
      <p:pic>
        <p:nvPicPr>
          <p:cNvPr id="1028" name="Picture 4"/>
          <p:cNvPicPr>
            <a:picLocks noChangeAspect="1" noChangeArrowheads="1"/>
          </p:cNvPicPr>
          <p:nvPr/>
        </p:nvPicPr>
        <p:blipFill>
          <a:blip r:embed="rId3" cstate="print"/>
          <a:srcRect/>
          <a:stretch>
            <a:fillRect/>
          </a:stretch>
        </p:blipFill>
        <p:spPr bwMode="auto">
          <a:xfrm>
            <a:off x="304800" y="2362200"/>
            <a:ext cx="4545601" cy="371678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r>
              <a:rPr lang="en-US" dirty="0" smtClean="0">
                <a:solidFill>
                  <a:srgbClr val="3333CC"/>
                </a:solidFill>
              </a:rPr>
              <a:t>AST/CEA Access</a:t>
            </a:r>
            <a:endParaRPr lang="en-US" dirty="0">
              <a:solidFill>
                <a:srgbClr val="3333CC"/>
              </a:solidFill>
            </a:endParaRPr>
          </a:p>
        </p:txBody>
      </p:sp>
      <p:sp>
        <p:nvSpPr>
          <p:cNvPr id="3" name="Content Placeholder 2"/>
          <p:cNvSpPr>
            <a:spLocks noGrp="1"/>
          </p:cNvSpPr>
          <p:nvPr>
            <p:ph idx="1"/>
          </p:nvPr>
        </p:nvSpPr>
        <p:spPr>
          <a:xfrm>
            <a:off x="5410200" y="2514600"/>
            <a:ext cx="3352800" cy="3733800"/>
          </a:xfrm>
        </p:spPr>
        <p:txBody>
          <a:bodyPr>
            <a:normAutofit fontScale="92500" lnSpcReduction="20000"/>
          </a:bodyPr>
          <a:lstStyle/>
          <a:p>
            <a:r>
              <a:rPr lang="en-US" dirty="0" smtClean="0"/>
              <a:t>County Extension Agents and Ag Science Teachers will have their own account to view verified records of their students</a:t>
            </a:r>
            <a:endParaRPr lang="en-US" dirty="0"/>
          </a:p>
        </p:txBody>
      </p:sp>
      <p:pic>
        <p:nvPicPr>
          <p:cNvPr id="103426" name="Picture 2"/>
          <p:cNvPicPr>
            <a:picLocks noChangeAspect="1" noChangeArrowheads="1"/>
          </p:cNvPicPr>
          <p:nvPr/>
        </p:nvPicPr>
        <p:blipFill>
          <a:blip r:embed="rId3" cstate="print"/>
          <a:srcRect/>
          <a:stretch>
            <a:fillRect/>
          </a:stretch>
        </p:blipFill>
        <p:spPr bwMode="auto">
          <a:xfrm>
            <a:off x="152400" y="2362200"/>
            <a:ext cx="2845955" cy="2209800"/>
          </a:xfrm>
          <a:prstGeom prst="rect">
            <a:avLst/>
          </a:prstGeom>
          <a:noFill/>
          <a:ln w="9525">
            <a:noFill/>
            <a:miter lim="800000"/>
            <a:headEnd/>
            <a:tailEnd/>
          </a:ln>
        </p:spPr>
      </p:pic>
      <p:pic>
        <p:nvPicPr>
          <p:cNvPr id="103427" name="Picture 3"/>
          <p:cNvPicPr>
            <a:picLocks noChangeAspect="1" noChangeArrowheads="1"/>
          </p:cNvPicPr>
          <p:nvPr/>
        </p:nvPicPr>
        <p:blipFill>
          <a:blip r:embed="rId4" cstate="print"/>
          <a:srcRect/>
          <a:stretch>
            <a:fillRect/>
          </a:stretch>
        </p:blipFill>
        <p:spPr bwMode="auto">
          <a:xfrm>
            <a:off x="1981200" y="3505200"/>
            <a:ext cx="3336637" cy="2590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dirty="0" smtClean="0">
                <a:solidFill>
                  <a:srgbClr val="3333CC"/>
                </a:solidFill>
              </a:rPr>
              <a:t>Verification Objectives:</a:t>
            </a:r>
            <a:endParaRPr lang="en-US" dirty="0">
              <a:solidFill>
                <a:srgbClr val="3333CC"/>
              </a:solidFill>
            </a:endParaRPr>
          </a:p>
        </p:txBody>
      </p:sp>
      <p:sp>
        <p:nvSpPr>
          <p:cNvPr id="3" name="Content Placeholder 2"/>
          <p:cNvSpPr>
            <a:spLocks noGrp="1"/>
          </p:cNvSpPr>
          <p:nvPr>
            <p:ph idx="1"/>
          </p:nvPr>
        </p:nvSpPr>
        <p:spPr>
          <a:xfrm>
            <a:off x="533400" y="2133601"/>
            <a:ext cx="8229600" cy="4267200"/>
          </a:xfrm>
        </p:spPr>
        <p:txBody>
          <a:bodyPr>
            <a:normAutofit fontScale="92500"/>
          </a:bodyPr>
          <a:lstStyle/>
          <a:p>
            <a:r>
              <a:rPr lang="en-US" dirty="0" smtClean="0"/>
              <a:t>Outward Demonstration of commitment to Character Education and Quality Assurance</a:t>
            </a:r>
          </a:p>
          <a:p>
            <a:r>
              <a:rPr lang="en-US" dirty="0" smtClean="0"/>
              <a:t>Demonstration of knowledge of the eight core concepts of Quality Counts</a:t>
            </a:r>
          </a:p>
          <a:p>
            <a:r>
              <a:rPr lang="en-US" dirty="0" smtClean="0"/>
              <a:t>Positive move by Livestock Shows to be a partner in the Quality Counts Movement</a:t>
            </a:r>
          </a:p>
          <a:p>
            <a:r>
              <a:rPr lang="en-US" dirty="0" smtClean="0"/>
              <a:t>Commitment on the part of the youth to adhere to Quality Counts principles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19200"/>
            <a:ext cx="8229600" cy="1143000"/>
          </a:xfrm>
        </p:spPr>
        <p:txBody>
          <a:bodyPr/>
          <a:lstStyle/>
          <a:p>
            <a:r>
              <a:rPr lang="en-US" dirty="0" smtClean="0">
                <a:solidFill>
                  <a:srgbClr val="3333CC"/>
                </a:solidFill>
              </a:rPr>
              <a:t>Verification Support</a:t>
            </a:r>
            <a:endParaRPr lang="en-US" dirty="0">
              <a:solidFill>
                <a:srgbClr val="3333CC"/>
              </a:solidFill>
            </a:endParaRPr>
          </a:p>
        </p:txBody>
      </p:sp>
      <p:sp>
        <p:nvSpPr>
          <p:cNvPr id="5" name="Content Placeholder 4"/>
          <p:cNvSpPr>
            <a:spLocks noGrp="1"/>
          </p:cNvSpPr>
          <p:nvPr>
            <p:ph idx="1"/>
          </p:nvPr>
        </p:nvSpPr>
        <p:spPr>
          <a:xfrm>
            <a:off x="457200" y="2362200"/>
            <a:ext cx="8229600" cy="3581400"/>
          </a:xfrm>
        </p:spPr>
        <p:txBody>
          <a:bodyPr/>
          <a:lstStyle/>
          <a:p>
            <a:r>
              <a:rPr lang="en-US" dirty="0" smtClean="0"/>
              <a:t>Curricula</a:t>
            </a:r>
          </a:p>
          <a:p>
            <a:r>
              <a:rPr lang="en-US" dirty="0" smtClean="0"/>
              <a:t>Slide Shows</a:t>
            </a:r>
          </a:p>
          <a:p>
            <a:r>
              <a:rPr lang="en-US" dirty="0" smtClean="0"/>
              <a:t>Marketing Material</a:t>
            </a:r>
          </a:p>
          <a:p>
            <a:r>
              <a:rPr lang="en-US" dirty="0" smtClean="0"/>
              <a:t>Online Training</a:t>
            </a:r>
          </a:p>
          <a:p>
            <a:r>
              <a:rPr lang="en-US" dirty="0" smtClean="0"/>
              <a:t>Evaluation</a:t>
            </a:r>
          </a:p>
          <a:p>
            <a:r>
              <a:rPr lang="en-US" dirty="0" smtClean="0"/>
              <a:t>THE TEST!!!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dirty="0" smtClean="0">
                <a:solidFill>
                  <a:srgbClr val="3333CC"/>
                </a:solidFill>
              </a:rPr>
              <a:t>Curricula</a:t>
            </a:r>
            <a:endParaRPr lang="en-US" dirty="0">
              <a:solidFill>
                <a:srgbClr val="3333CC"/>
              </a:solidFill>
            </a:endParaRPr>
          </a:p>
        </p:txBody>
      </p:sp>
      <p:sp>
        <p:nvSpPr>
          <p:cNvPr id="3" name="Content Placeholder 2"/>
          <p:cNvSpPr>
            <a:spLocks noGrp="1"/>
          </p:cNvSpPr>
          <p:nvPr>
            <p:ph idx="1"/>
          </p:nvPr>
        </p:nvSpPr>
        <p:spPr>
          <a:xfrm>
            <a:off x="609600" y="2819400"/>
            <a:ext cx="8153400" cy="3352800"/>
          </a:xfrm>
        </p:spPr>
        <p:txBody>
          <a:bodyPr/>
          <a:lstStyle/>
          <a:p>
            <a:r>
              <a:rPr lang="en-US" dirty="0" smtClean="0"/>
              <a:t>Quality Counts…The book available PDF</a:t>
            </a:r>
          </a:p>
          <a:p>
            <a:r>
              <a:rPr lang="en-US" dirty="0" smtClean="0"/>
              <a:t>Quality Counts Gold</a:t>
            </a:r>
          </a:p>
          <a:p>
            <a:r>
              <a:rPr lang="en-US" dirty="0" smtClean="0"/>
              <a:t>*New* - Quality Counts Activity Resource Guide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dirty="0" smtClean="0">
                <a:solidFill>
                  <a:srgbClr val="3333CC"/>
                </a:solidFill>
              </a:rPr>
              <a:t>The Book</a:t>
            </a:r>
            <a:endParaRPr lang="en-US" dirty="0">
              <a:solidFill>
                <a:srgbClr val="3333CC"/>
              </a:solidFill>
            </a:endParaRPr>
          </a:p>
        </p:txBody>
      </p:sp>
      <p:sp>
        <p:nvSpPr>
          <p:cNvPr id="3" name="Content Placeholder 2"/>
          <p:cNvSpPr>
            <a:spLocks noGrp="1"/>
          </p:cNvSpPr>
          <p:nvPr>
            <p:ph idx="1"/>
          </p:nvPr>
        </p:nvSpPr>
        <p:spPr>
          <a:xfrm>
            <a:off x="3276600" y="2438400"/>
            <a:ext cx="5410200" cy="3657600"/>
          </a:xfrm>
        </p:spPr>
        <p:txBody>
          <a:bodyPr/>
          <a:lstStyle/>
          <a:p>
            <a:r>
              <a:rPr lang="en-US" dirty="0" smtClean="0"/>
              <a:t>Originally released in 2004</a:t>
            </a:r>
          </a:p>
          <a:p>
            <a:r>
              <a:rPr lang="en-US" dirty="0" smtClean="0"/>
              <a:t>Available now online for free…</a:t>
            </a:r>
            <a:r>
              <a:rPr lang="en-US" dirty="0" err="1" smtClean="0"/>
              <a:t>pdf</a:t>
            </a:r>
            <a:endParaRPr lang="en-US" dirty="0" smtClean="0"/>
          </a:p>
          <a:p>
            <a:r>
              <a:rPr lang="en-US" dirty="0" smtClean="0"/>
              <a:t>The associated CD is also online</a:t>
            </a:r>
            <a:endParaRPr lang="en-US" dirty="0"/>
          </a:p>
        </p:txBody>
      </p:sp>
      <p:pic>
        <p:nvPicPr>
          <p:cNvPr id="69634" name="Picture 2" descr="http://qualitycounts.tamu.edu/files/2010/11/largethumb_1733.jpg"/>
          <p:cNvPicPr>
            <a:picLocks noChangeAspect="1" noChangeArrowheads="1"/>
          </p:cNvPicPr>
          <p:nvPr/>
        </p:nvPicPr>
        <p:blipFill>
          <a:blip r:embed="rId3" cstate="print"/>
          <a:srcRect/>
          <a:stretch>
            <a:fillRect/>
          </a:stretch>
        </p:blipFill>
        <p:spPr bwMode="auto">
          <a:xfrm>
            <a:off x="685800" y="2514600"/>
            <a:ext cx="2593326" cy="3352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dirty="0" smtClean="0">
                <a:solidFill>
                  <a:srgbClr val="3333CC"/>
                </a:solidFill>
              </a:rPr>
              <a:t>Quality Counts Gold</a:t>
            </a:r>
            <a:endParaRPr lang="en-US" dirty="0">
              <a:solidFill>
                <a:srgbClr val="3333CC"/>
              </a:solidFill>
            </a:endParaRPr>
          </a:p>
        </p:txBody>
      </p:sp>
      <p:sp>
        <p:nvSpPr>
          <p:cNvPr id="3" name="Content Placeholder 2"/>
          <p:cNvSpPr>
            <a:spLocks noGrp="1"/>
          </p:cNvSpPr>
          <p:nvPr>
            <p:ph idx="1"/>
          </p:nvPr>
        </p:nvSpPr>
        <p:spPr>
          <a:xfrm>
            <a:off x="3429000" y="2438400"/>
            <a:ext cx="5257800" cy="3733800"/>
          </a:xfrm>
        </p:spPr>
        <p:txBody>
          <a:bodyPr/>
          <a:lstStyle/>
          <a:p>
            <a:r>
              <a:rPr lang="en-US" dirty="0" smtClean="0"/>
              <a:t>Originally released in 2007</a:t>
            </a:r>
          </a:p>
          <a:p>
            <a:r>
              <a:rPr lang="en-US" dirty="0" smtClean="0"/>
              <a:t>Supports MENTOR Concept</a:t>
            </a:r>
          </a:p>
          <a:p>
            <a:r>
              <a:rPr lang="en-US" dirty="0" smtClean="0"/>
              <a:t>Target audience is adults</a:t>
            </a:r>
            <a:endParaRPr lang="en-US" dirty="0"/>
          </a:p>
        </p:txBody>
      </p:sp>
      <p:pic>
        <p:nvPicPr>
          <p:cNvPr id="67586" name="Picture 2" descr="http://qualitycounts.tamu.edu/files/2010/11/largethumb_2575.jpg"/>
          <p:cNvPicPr>
            <a:picLocks noChangeAspect="1" noChangeArrowheads="1"/>
          </p:cNvPicPr>
          <p:nvPr/>
        </p:nvPicPr>
        <p:blipFill>
          <a:blip r:embed="rId3" cstate="print"/>
          <a:srcRect/>
          <a:stretch>
            <a:fillRect/>
          </a:stretch>
        </p:blipFill>
        <p:spPr bwMode="auto">
          <a:xfrm>
            <a:off x="609600" y="2590800"/>
            <a:ext cx="2475448" cy="3200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en-US" dirty="0" smtClean="0">
                <a:solidFill>
                  <a:srgbClr val="3333CC"/>
                </a:solidFill>
              </a:rPr>
              <a:t>Quality Counts Program Activity Resource Guide</a:t>
            </a:r>
            <a:endParaRPr lang="en-US" dirty="0">
              <a:solidFill>
                <a:srgbClr val="3333CC"/>
              </a:solidFill>
            </a:endParaRPr>
          </a:p>
        </p:txBody>
      </p:sp>
      <p:sp>
        <p:nvSpPr>
          <p:cNvPr id="3" name="Content Placeholder 2"/>
          <p:cNvSpPr>
            <a:spLocks noGrp="1"/>
          </p:cNvSpPr>
          <p:nvPr>
            <p:ph idx="1"/>
          </p:nvPr>
        </p:nvSpPr>
        <p:spPr>
          <a:xfrm>
            <a:off x="3733800" y="2667000"/>
            <a:ext cx="4953000" cy="3581400"/>
          </a:xfrm>
        </p:spPr>
        <p:txBody>
          <a:bodyPr/>
          <a:lstStyle/>
          <a:p>
            <a:r>
              <a:rPr lang="en-US" dirty="0" smtClean="0"/>
              <a:t>Brand new</a:t>
            </a:r>
          </a:p>
          <a:p>
            <a:r>
              <a:rPr lang="en-US" dirty="0" smtClean="0"/>
              <a:t>For use in small groups and livestock clinics</a:t>
            </a:r>
          </a:p>
          <a:p>
            <a:r>
              <a:rPr lang="en-US" dirty="0" smtClean="0"/>
              <a:t>13 tried and true hands on activities</a:t>
            </a:r>
          </a:p>
          <a:p>
            <a:r>
              <a:rPr lang="en-US" dirty="0" smtClean="0"/>
              <a:t>PDF version only</a:t>
            </a:r>
            <a:endParaRPr lang="en-US" dirty="0"/>
          </a:p>
        </p:txBody>
      </p:sp>
      <p:pic>
        <p:nvPicPr>
          <p:cNvPr id="89090" name="Picture 2" descr="http://qualitycounts.tamu.edu/files/2010/11/activity_guide_thumbnail.jpg"/>
          <p:cNvPicPr>
            <a:picLocks noChangeAspect="1" noChangeArrowheads="1"/>
          </p:cNvPicPr>
          <p:nvPr/>
        </p:nvPicPr>
        <p:blipFill>
          <a:blip r:embed="rId3" cstate="print"/>
          <a:srcRect/>
          <a:stretch>
            <a:fillRect/>
          </a:stretch>
        </p:blipFill>
        <p:spPr bwMode="auto">
          <a:xfrm>
            <a:off x="609600" y="2743200"/>
            <a:ext cx="2653107" cy="3505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dirty="0" smtClean="0">
                <a:solidFill>
                  <a:srgbClr val="3333CC"/>
                </a:solidFill>
              </a:rPr>
              <a:t>Slide Shows</a:t>
            </a:r>
            <a:endParaRPr lang="en-US" dirty="0">
              <a:solidFill>
                <a:srgbClr val="3333CC"/>
              </a:solidFill>
            </a:endParaRPr>
          </a:p>
        </p:txBody>
      </p:sp>
      <p:sp>
        <p:nvSpPr>
          <p:cNvPr id="4" name="TextBox 3"/>
          <p:cNvSpPr txBox="1"/>
          <p:nvPr/>
        </p:nvSpPr>
        <p:spPr>
          <a:xfrm>
            <a:off x="1405652" y="2209800"/>
            <a:ext cx="7509748" cy="3970318"/>
          </a:xfrm>
          <a:prstGeom prst="rect">
            <a:avLst/>
          </a:prstGeom>
          <a:noFill/>
        </p:spPr>
        <p:txBody>
          <a:bodyPr vert="horz" wrap="square" rtlCol="0">
            <a:spAutoFit/>
          </a:bodyPr>
          <a:lstStyle/>
          <a:p>
            <a:pPr>
              <a:buFont typeface="Arial" pitchFamily="34" charset="0"/>
              <a:buChar char="•"/>
            </a:pPr>
            <a:r>
              <a:rPr lang="en-US" sz="2800" b="1" dirty="0" smtClean="0"/>
              <a:t>Three basic options </a:t>
            </a:r>
          </a:p>
          <a:p>
            <a:pPr lvl="1">
              <a:buFont typeface="Arial" pitchFamily="34" charset="0"/>
              <a:buChar char="–"/>
            </a:pPr>
            <a:r>
              <a:rPr lang="en-US" sz="2800" b="1" dirty="0" smtClean="0"/>
              <a:t>Overview</a:t>
            </a:r>
            <a:r>
              <a:rPr lang="en-US" sz="2800" dirty="0" smtClean="0"/>
              <a:t> – Great for introduction to new groups and fair boards</a:t>
            </a:r>
          </a:p>
          <a:p>
            <a:pPr lvl="1">
              <a:buFont typeface="Arial" pitchFamily="34" charset="0"/>
              <a:buChar char="–"/>
            </a:pPr>
            <a:r>
              <a:rPr lang="en-US" sz="2800" b="1" dirty="0" smtClean="0"/>
              <a:t>Full Slide Set </a:t>
            </a:r>
            <a:r>
              <a:rPr lang="en-US" sz="2800" dirty="0" smtClean="0"/>
              <a:t>– More slides than you want, ready to be paired down for the program you want to teach</a:t>
            </a:r>
          </a:p>
          <a:p>
            <a:pPr lvl="1">
              <a:buFont typeface="Arial" pitchFamily="34" charset="0"/>
              <a:buChar char="–"/>
            </a:pPr>
            <a:r>
              <a:rPr lang="en-US" sz="2800" b="1" dirty="0" smtClean="0"/>
              <a:t>Slide Share </a:t>
            </a:r>
            <a:r>
              <a:rPr lang="en-US" sz="2800" dirty="0" smtClean="0"/>
              <a:t>– Multiple slide shows prepared by Quality Counts Experts and Educators just like yourself</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dirty="0" smtClean="0">
                <a:solidFill>
                  <a:srgbClr val="3333CC"/>
                </a:solidFill>
              </a:rPr>
              <a:t>Marketing Material</a:t>
            </a:r>
            <a:endParaRPr lang="en-US" dirty="0">
              <a:solidFill>
                <a:srgbClr val="3333CC"/>
              </a:solidFill>
            </a:endParaRPr>
          </a:p>
        </p:txBody>
      </p:sp>
      <p:sp>
        <p:nvSpPr>
          <p:cNvPr id="3" name="Content Placeholder 2"/>
          <p:cNvSpPr>
            <a:spLocks noGrp="1"/>
          </p:cNvSpPr>
          <p:nvPr>
            <p:ph idx="1"/>
          </p:nvPr>
        </p:nvSpPr>
        <p:spPr>
          <a:xfrm>
            <a:off x="457200" y="2438400"/>
            <a:ext cx="8229600" cy="3733800"/>
          </a:xfrm>
        </p:spPr>
        <p:txBody>
          <a:bodyPr/>
          <a:lstStyle/>
          <a:p>
            <a:r>
              <a:rPr lang="en-US" dirty="0" smtClean="0"/>
              <a:t>Logos and branding to support your brochures and programs </a:t>
            </a:r>
          </a:p>
          <a:p>
            <a:pPr lvl="3">
              <a:buNone/>
            </a:pPr>
            <a:endParaRPr lang="en-US" dirty="0"/>
          </a:p>
        </p:txBody>
      </p:sp>
      <p:pic>
        <p:nvPicPr>
          <p:cNvPr id="97282" name="Picture 2" descr="http://qualitycounts.tamu.edu/files/2010/11/4-h_clr.gif"/>
          <p:cNvPicPr>
            <a:picLocks noChangeAspect="1" noChangeArrowheads="1"/>
          </p:cNvPicPr>
          <p:nvPr/>
        </p:nvPicPr>
        <p:blipFill>
          <a:blip r:embed="rId3" cstate="print"/>
          <a:srcRect/>
          <a:stretch>
            <a:fillRect/>
          </a:stretch>
        </p:blipFill>
        <p:spPr bwMode="auto">
          <a:xfrm>
            <a:off x="381000" y="3733800"/>
            <a:ext cx="2190750" cy="2286001"/>
          </a:xfrm>
          <a:prstGeom prst="rect">
            <a:avLst/>
          </a:prstGeom>
          <a:noFill/>
        </p:spPr>
      </p:pic>
      <p:pic>
        <p:nvPicPr>
          <p:cNvPr id="97284" name="Picture 4" descr="http://qualitycounts.tamu.edu/files/2010/11/ffa-logo.gif"/>
          <p:cNvPicPr>
            <a:picLocks noChangeAspect="1" noChangeArrowheads="1"/>
          </p:cNvPicPr>
          <p:nvPr/>
        </p:nvPicPr>
        <p:blipFill>
          <a:blip r:embed="rId4" cstate="print"/>
          <a:srcRect/>
          <a:stretch>
            <a:fillRect/>
          </a:stretch>
        </p:blipFill>
        <p:spPr bwMode="auto">
          <a:xfrm>
            <a:off x="7162800" y="2971800"/>
            <a:ext cx="1714500" cy="2143125"/>
          </a:xfrm>
          <a:prstGeom prst="rect">
            <a:avLst/>
          </a:prstGeom>
          <a:noFill/>
        </p:spPr>
      </p:pic>
      <p:pic>
        <p:nvPicPr>
          <p:cNvPr id="97286" name="Picture 6" descr="http://qualitycounts.tamu.edu/files/2010/11/qct-300x80.gif"/>
          <p:cNvPicPr>
            <a:picLocks noChangeAspect="1" noChangeArrowheads="1"/>
          </p:cNvPicPr>
          <p:nvPr/>
        </p:nvPicPr>
        <p:blipFill>
          <a:blip r:embed="rId5" cstate="print"/>
          <a:srcRect/>
          <a:stretch>
            <a:fillRect/>
          </a:stretch>
        </p:blipFill>
        <p:spPr bwMode="auto">
          <a:xfrm>
            <a:off x="3124200" y="3733800"/>
            <a:ext cx="2857500" cy="762000"/>
          </a:xfrm>
          <a:prstGeom prst="rect">
            <a:avLst/>
          </a:prstGeom>
          <a:noFill/>
        </p:spPr>
      </p:pic>
      <p:pic>
        <p:nvPicPr>
          <p:cNvPr id="97288" name="Picture 8" descr="http://qualitycounts.tamu.edu/files/2010/11/IMAGE3-300x63.jpg"/>
          <p:cNvPicPr>
            <a:picLocks noChangeAspect="1" noChangeArrowheads="1"/>
          </p:cNvPicPr>
          <p:nvPr/>
        </p:nvPicPr>
        <p:blipFill>
          <a:blip r:embed="rId6" cstate="print"/>
          <a:srcRect/>
          <a:stretch>
            <a:fillRect/>
          </a:stretch>
        </p:blipFill>
        <p:spPr bwMode="auto">
          <a:xfrm>
            <a:off x="4876800" y="5334000"/>
            <a:ext cx="2857500" cy="60007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939</Words>
  <Application>Microsoft Office PowerPoint</Application>
  <PresentationFormat>On-screen Show (4:3)</PresentationFormat>
  <Paragraphs>126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Quality Counts 2011  VERIFICATION!</vt:lpstr>
      <vt:lpstr>Verification Objectives:</vt:lpstr>
      <vt:lpstr>Verification Support</vt:lpstr>
      <vt:lpstr>Curricula</vt:lpstr>
      <vt:lpstr>The Book</vt:lpstr>
      <vt:lpstr>Quality Counts Gold</vt:lpstr>
      <vt:lpstr>Quality Counts Program Activity Resource Guide</vt:lpstr>
      <vt:lpstr>Slide Shows</vt:lpstr>
      <vt:lpstr>Marketing Material</vt:lpstr>
      <vt:lpstr>Online Training</vt:lpstr>
      <vt:lpstr>Evaluation</vt:lpstr>
      <vt:lpstr>The TEST!!!</vt:lpstr>
      <vt:lpstr>The Test</vt:lpstr>
      <vt:lpstr>The Test</vt:lpstr>
      <vt:lpstr>The Test</vt:lpstr>
      <vt:lpstr>Verification</vt:lpstr>
      <vt:lpstr>AST/CEA Access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Question of Ethics!</dc:title>
  <dc:creator>Janmichael Robertson</dc:creator>
  <cp:lastModifiedBy>Janmichael Robertson</cp:lastModifiedBy>
  <cp:revision>26</cp:revision>
  <dcterms:modified xsi:type="dcterms:W3CDTF">2011-09-14T16:33:58Z</dcterms:modified>
</cp:coreProperties>
</file>